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4" r:id="rId4"/>
    <p:sldMasterId id="2147483700" r:id="rId5"/>
    <p:sldMasterId id="2147483706" r:id="rId6"/>
  </p:sldMasterIdLst>
  <p:sldIdLst>
    <p:sldId id="257" r:id="rId7"/>
    <p:sldId id="259" r:id="rId8"/>
    <p:sldId id="273" r:id="rId9"/>
    <p:sldId id="274" r:id="rId10"/>
    <p:sldId id="272" r:id="rId11"/>
    <p:sldId id="275" r:id="rId12"/>
    <p:sldId id="263" r:id="rId13"/>
    <p:sldId id="276" r:id="rId14"/>
    <p:sldId id="277" r:id="rId15"/>
    <p:sldId id="268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4F"/>
    <a:srgbClr val="ABBE54"/>
    <a:srgbClr val="94C6A0"/>
    <a:srgbClr val="C6B92F"/>
    <a:srgbClr val="8DC7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4"/>
    <p:restoredTop sz="94722"/>
  </p:normalViewPr>
  <p:slideViewPr>
    <p:cSldViewPr snapToGrid="0">
      <p:cViewPr varScale="1">
        <p:scale>
          <a:sx n="118" d="100"/>
          <a:sy n="118" d="100"/>
        </p:scale>
        <p:origin x="9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193F-08C9-B1B6-7F63-52BCBF74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6F92-0D29-B436-411E-F2E0020F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EBB2-8F12-8AF8-5990-FDFCE7D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DDA285-AF6C-F6BA-48AB-C4DBCC25E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89" y="2175072"/>
            <a:ext cx="7501762" cy="14562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65D127-A28F-9924-9E58-F938D53A5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089" y="3723377"/>
            <a:ext cx="7501762" cy="92653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3753-4B4E-A146-9401-235DAC3F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E4967-0BAC-82E8-E269-47ECD3F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456A-60AE-DF8A-1BD5-E41EC7717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04C07-E329-9E4E-640C-618450A2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04566-364A-4576-044C-91B7B2CB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7CCFC-BF5B-E144-526B-FD1A39D7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4BFB-2DA5-BBD2-7854-130A89E8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72BAEE87-E467-91DC-0777-8956E821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2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8D35-23FB-FE37-508A-0CAE1C88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A0B0-D6D0-D248-0873-A5D49BB5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E04FB-9C44-EA52-26DA-9B40FD6E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46A9-7EB7-9781-66B0-D74CB33F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EC93-87D4-6D9C-7BEF-833A857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C96B-CF1B-A450-A272-2002169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9F1F-BBF0-ED59-DA3A-5BDC9437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CF743-DC94-1D80-33F6-7C16972C2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DBEF-1998-BC48-73DE-30E8E6C0E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F35A-DE09-D401-B91F-78EF5CA5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49A2-5A68-0694-999A-24872CF4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5556-2B50-DBD7-FAB9-A584A6B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F7E-5445-2C9C-FCEB-A7F35DBC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B6D6-CE9D-F274-9186-4903E6F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2D48-E570-9A06-D2A4-1036FF05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B4E9-6B99-F57D-E026-CC094F3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DFF71FC-3A8B-3EC3-01BF-072A99906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183-9A11-6273-029E-1A0934FD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A646-A002-B1B8-B56D-32C12709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2E5A-BA52-844F-1152-3EB57C7E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E413-EB09-7221-721E-7AC980D7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4078C-63EE-D015-E2C8-D91CE1A3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5A041F9-3676-1556-EE1F-70B287650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6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3753-4B4E-A146-9401-235DAC3F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E4967-0BAC-82E8-E269-47ECD3F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456A-60AE-DF8A-1BD5-E41EC7717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04C07-E329-9E4E-640C-618450A2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04566-364A-4576-044C-91B7B2CB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7CCFC-BF5B-E144-526B-FD1A39D7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4BFB-2DA5-BBD2-7854-130A89E8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72BAEE87-E467-91DC-0777-8956E821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2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8D35-23FB-FE37-508A-0CAE1C88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A0B0-D6D0-D248-0873-A5D49BB5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E04FB-9C44-EA52-26DA-9B40FD6E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46A9-7EB7-9781-66B0-D74CB33F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EC93-87D4-6D9C-7BEF-833A857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C96B-CF1B-A450-A272-2002169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9F1F-BBF0-ED59-DA3A-5BDC9437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CF743-DC94-1D80-33F6-7C16972C2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DBEF-1998-BC48-73DE-30E8E6C0E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F35A-DE09-D401-B91F-78EF5CA5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49A2-5A68-0694-999A-24872CF4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5556-2B50-DBD7-FAB9-A584A6B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F7E-5445-2C9C-FCEB-A7F35DBC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B6D6-CE9D-F274-9186-4903E6F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2D48-E570-9A06-D2A4-1036FF05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B4E9-6B99-F57D-E026-CC094F3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DFF71FC-3A8B-3EC3-01BF-072A99906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3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183-9A11-6273-029E-1A0934FD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A646-A002-B1B8-B56D-32C12709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2E5A-BA52-844F-1152-3EB57C7E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E413-EB09-7221-721E-7AC980D7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4078C-63EE-D015-E2C8-D91CE1A3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5A041F9-3676-1556-EE1F-70B287650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6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193F-08C9-B1B6-7F63-52BCBF74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6F92-0D29-B436-411E-F2E0020F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EBB2-8F12-8AF8-5990-FDFCE7D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EAA92-DB20-1E1A-476F-3C4F12E9A5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89" y="2175072"/>
            <a:ext cx="7501762" cy="14562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45B3FE3-FAB9-FE65-5507-245AF1B35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089" y="3723377"/>
            <a:ext cx="7501762" cy="92653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1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3753-4B4E-A146-9401-235DAC3F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E4967-0BAC-82E8-E269-47ECD3F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456A-60AE-DF8A-1BD5-E41EC7717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04C07-E329-9E4E-640C-618450A2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04566-364A-4576-044C-91B7B2CB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7CCFC-BF5B-E144-526B-FD1A39D7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4BFB-2DA5-BBD2-7854-130A89E8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72BAEE87-E467-91DC-0777-8956E821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8D35-23FB-FE37-508A-0CAE1C88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A0B0-D6D0-D248-0873-A5D49BB5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E04FB-9C44-EA52-26DA-9B40FD6E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46A9-7EB7-9781-66B0-D74CB33F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EC93-87D4-6D9C-7BEF-833A857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C96B-CF1B-A450-A272-2002169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9F1F-BBF0-ED59-DA3A-5BDC9437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CF743-DC94-1D80-33F6-7C16972C2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DBEF-1998-BC48-73DE-30E8E6C0E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F35A-DE09-D401-B91F-78EF5CA5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49A2-5A68-0694-999A-24872CF4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5556-2B50-DBD7-FAB9-A584A6B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F7E-5445-2C9C-FCEB-A7F35DBC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B6D6-CE9D-F274-9186-4903E6F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2D48-E570-9A06-D2A4-1036FF05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B4E9-6B99-F57D-E026-CC094F3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DFF71FC-3A8B-3EC3-01BF-072A99906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8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183-9A11-6273-029E-1A0934FD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A646-A002-B1B8-B56D-32C12709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2E5A-BA52-844F-1152-3EB57C7E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E413-EB09-7221-721E-7AC980D7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4078C-63EE-D015-E2C8-D91CE1A3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5A041F9-3676-1556-EE1F-70B287650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73753-4B4E-A146-9401-235DAC3F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E4967-0BAC-82E8-E269-47ECD3FE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456A-60AE-DF8A-1BD5-E41EC7717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04C07-E329-9E4E-640C-618450A2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04566-364A-4576-044C-91B7B2CB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7CCFC-BF5B-E144-526B-FD1A39D7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94BFB-2DA5-BBD2-7854-130A89E8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72BAEE87-E467-91DC-0777-8956E8214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8D35-23FB-FE37-508A-0CAE1C88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A0B0-D6D0-D248-0873-A5D49BB5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E04FB-9C44-EA52-26DA-9B40FD6E3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46A9-7EB7-9781-66B0-D74CB33F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EC93-87D4-6D9C-7BEF-833A857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1C96B-CF1B-A450-A272-2002169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9F1F-BBF0-ED59-DA3A-5BDC9437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CF743-DC94-1D80-33F6-7C16972C2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DBEF-1998-BC48-73DE-30E8E6C0E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F35A-DE09-D401-B91F-78EF5CA5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49A2-5A68-0694-999A-24872CF4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5556-2B50-DBD7-FAB9-A584A6B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2F7E-5445-2C9C-FCEB-A7F35DBC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B6D6-CE9D-F274-9186-4903E6F5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2D48-E570-9A06-D2A4-1036FF05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B4E9-6B99-F57D-E026-CC094F3D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DFF71FC-3A8B-3EC3-01BF-072A99906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7183-9A11-6273-029E-1A0934FD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A646-A002-B1B8-B56D-32C12709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2E5A-BA52-844F-1152-3EB57C7E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738D5-973E-5E4B-BBF5-BB63BFA88E6E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E413-EB09-7221-721E-7AC980D7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4078C-63EE-D015-E2C8-D91CE1A3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7913-3169-6246-8F83-5B1625439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5A041F9-3676-1556-EE1F-70B287650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2416"/>
            <a:ext cx="10515600" cy="6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2416"/>
            <a:ext cx="10515600" cy="6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3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4" y="465292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7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8E7B-4B84-80B5-D5B9-0DEFF73F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C9A5FD3-8C49-A394-8F87-06202AE1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6394704" cy="123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33C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C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.watson@health.qld.gov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dam.watson@health.qld.gov.a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01DEF1-F6EF-4877-AA0E-2A306C79B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Outcomes of a de-emphasised adrenaline strategy for refractory ventricular fibrillation.</a:t>
            </a:r>
            <a:endParaRPr lang="en-US" sz="3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5D3EC74-4F32-E65A-C626-B87096D6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30" y="3528168"/>
            <a:ext cx="7501762" cy="2245908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Dr Adam J. R. Watson </a:t>
            </a:r>
          </a:p>
          <a:p>
            <a:r>
              <a:rPr lang="en-US" dirty="0"/>
              <a:t>on behalf of the REVIVE research group</a:t>
            </a:r>
          </a:p>
          <a:p>
            <a:r>
              <a:rPr lang="en-US" dirty="0">
                <a:hlinkClick r:id="rId2"/>
              </a:rPr>
              <a:t>adam.watson@health.qld.gov.au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2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FDDE5E-BC88-061C-A000-4829B60A4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1100371" cy="4351338"/>
          </a:xfrm>
        </p:spPr>
        <p:txBody>
          <a:bodyPr>
            <a:normAutofit/>
          </a:bodyPr>
          <a:lstStyle/>
          <a:p>
            <a:r>
              <a:rPr lang="en-US" dirty="0"/>
              <a:t>First data to show an association between ‘de-emphasised adrenaline’ strategy and sustained ROSC in refractory VF/pVT.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Limitations</a:t>
            </a:r>
            <a:r>
              <a:rPr lang="en-US" dirty="0"/>
              <a:t>: (1) Selective HEMS dispatch criteria</a:t>
            </a:r>
          </a:p>
          <a:p>
            <a:pPr marL="0" indent="0">
              <a:buNone/>
            </a:pPr>
            <a:r>
              <a:rPr lang="en-US" dirty="0"/>
              <a:t> 		     (2) </a:t>
            </a:r>
            <a:r>
              <a:rPr lang="en-US" sz="2800" dirty="0"/>
              <a:t>≥ 5 shocks inclusion criteria </a:t>
            </a:r>
          </a:p>
          <a:p>
            <a:pPr marL="0" indent="0">
              <a:buNone/>
            </a:pPr>
            <a:r>
              <a:rPr lang="en-US" dirty="0"/>
              <a:t>		     (3) R</a:t>
            </a:r>
            <a:r>
              <a:rPr lang="en-US" sz="2800" dirty="0"/>
              <a:t>efractory vs recurrent distinction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		     (4) Unmeasured confounders (e.g., aetiology)</a:t>
            </a:r>
          </a:p>
          <a:p>
            <a:pPr marL="0" indent="0">
              <a:buNone/>
            </a:pPr>
            <a:r>
              <a:rPr lang="en-US" dirty="0"/>
              <a:t>    	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E468DE-53FE-DA04-0A84-20AD9F3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7040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FDDE5E-BC88-061C-A000-4829B60A4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7755"/>
            <a:ext cx="1110037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Results highlight the need for future RCTs to further investigate the role of adrenaline in refractory shockable OHCAs</a:t>
            </a:r>
          </a:p>
          <a:p>
            <a:endParaRPr lang="en-US" dirty="0"/>
          </a:p>
          <a:p>
            <a:r>
              <a:rPr lang="en-US" dirty="0"/>
              <a:t>Simple &amp; easy intervention relative to other rescue therapies </a:t>
            </a:r>
          </a:p>
          <a:p>
            <a:endParaRPr lang="en-US" dirty="0"/>
          </a:p>
          <a:p>
            <a:r>
              <a:rPr lang="en-US" dirty="0"/>
              <a:t>Need to define (and understand) refractory vs recurrent VF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E468DE-53FE-DA04-0A84-20AD9F32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01540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01DEF1-F6EF-4877-AA0E-2A306C79B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057" y="2555717"/>
            <a:ext cx="7501762" cy="660595"/>
          </a:xfrm>
        </p:spPr>
        <p:txBody>
          <a:bodyPr>
            <a:noAutofit/>
          </a:bodyPr>
          <a:lstStyle/>
          <a:p>
            <a:r>
              <a:rPr lang="en-GB" sz="3600" dirty="0"/>
              <a:t>Any questions?</a:t>
            </a:r>
            <a:endParaRPr lang="en-US" sz="3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5D3EC74-4F32-E65A-C626-B87096D6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0057" y="2964451"/>
            <a:ext cx="4542442" cy="1100359"/>
          </a:xfrm>
        </p:spPr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dirty="0">
                <a:hlinkClick r:id="rId2"/>
              </a:rPr>
              <a:t>adam.watson@health.qld.gov.au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EF6BA-6999-533B-A314-C38B37752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27" t="37466" r="15550" b="41038"/>
          <a:stretch/>
        </p:blipFill>
        <p:spPr>
          <a:xfrm>
            <a:off x="554803" y="1470944"/>
            <a:ext cx="4063952" cy="40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mpshire and Isle of Wight Air Ambulance">
            <a:extLst>
              <a:ext uri="{FF2B5EF4-FFF2-40B4-BE49-F238E27FC236}">
                <a16:creationId xmlns:a16="http://schemas.microsoft.com/office/drawing/2014/main" id="{5144F743-F681-372D-3E58-62118190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4" y="4156009"/>
            <a:ext cx="2583094" cy="85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8AD8821-3D10-C560-36F4-51DDC0D1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9" y="4241465"/>
            <a:ext cx="3121043" cy="6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000D4E-8B14-3B84-BADD-4B437DDC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  <p:pic>
        <p:nvPicPr>
          <p:cNvPr id="1034" name="Picture 10" descr="UHS homepage - University Hospital Southampton">
            <a:extLst>
              <a:ext uri="{FF2B5EF4-FFF2-40B4-BE49-F238E27FC236}">
                <a16:creationId xmlns:a16="http://schemas.microsoft.com/office/drawing/2014/main" id="{84216B79-BE65-3288-BD86-0F43AD81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87" y="4156009"/>
            <a:ext cx="3981184" cy="85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9FC3B3-C248-0550-1E14-DECB72FD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89404" cy="209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Study Team – Julian Hannah, Peter Owen, Dr James Plumb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conflicts of interest to declare</a:t>
            </a:r>
          </a:p>
        </p:txBody>
      </p:sp>
    </p:spTree>
    <p:extLst>
      <p:ext uri="{BB962C8B-B14F-4D97-AF65-F5344CB8AC3E}">
        <p14:creationId xmlns:p14="http://schemas.microsoft.com/office/powerpoint/2010/main" val="21944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000D4E-8B14-3B84-BADD-4B437DDC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9FC3B3-C248-0550-1E14-DECB72FD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89404" cy="3804614"/>
          </a:xfrm>
        </p:spPr>
        <p:txBody>
          <a:bodyPr>
            <a:normAutofit/>
          </a:bodyPr>
          <a:lstStyle/>
          <a:p>
            <a:r>
              <a:rPr lang="en-US" dirty="0"/>
              <a:t>Refractory VF/pVT is a major challenge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ALS fails, what are the options? </a:t>
            </a:r>
          </a:p>
          <a:p>
            <a:endParaRPr lang="en-US" dirty="0"/>
          </a:p>
          <a:p>
            <a:r>
              <a:rPr lang="en-US" dirty="0"/>
              <a:t>Adrenaline – what patients, what route, what dose, what interval?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6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9FC3B3-C248-0550-1E14-DECB72FDC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0578" y="1553780"/>
            <a:ext cx="4957468" cy="691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Excessive catecholamines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38ECD-E1A2-3631-A637-719A0DC3AFD0}"/>
              </a:ext>
            </a:extLst>
          </p:cNvPr>
          <p:cNvSpPr txBox="1"/>
          <p:nvPr/>
        </p:nvSpPr>
        <p:spPr>
          <a:xfrm>
            <a:off x="1235467" y="3706354"/>
            <a:ext cx="6097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33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stress</a:t>
            </a:r>
          </a:p>
          <a:p>
            <a:pPr marL="0" indent="0">
              <a:buNone/>
            </a:pPr>
            <a:endParaRPr lang="en-US" sz="2800" dirty="0">
              <a:solidFill>
                <a:srgbClr val="233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510A3-04C2-7CD3-8258-5A9745E2E697}"/>
              </a:ext>
            </a:extLst>
          </p:cNvPr>
          <p:cNvSpPr txBox="1"/>
          <p:nvPr/>
        </p:nvSpPr>
        <p:spPr>
          <a:xfrm>
            <a:off x="6576838" y="4575807"/>
            <a:ext cx="60977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33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tone </a:t>
            </a:r>
          </a:p>
          <a:p>
            <a:pPr marL="0" indent="0">
              <a:buNone/>
            </a:pPr>
            <a:endParaRPr lang="en-US" sz="2400" dirty="0">
              <a:solidFill>
                <a:srgbClr val="233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09E38-4EFB-FF0D-AE0A-36E9E8AC1337}"/>
              </a:ext>
            </a:extLst>
          </p:cNvPr>
          <p:cNvSpPr txBox="1"/>
          <p:nvPr/>
        </p:nvSpPr>
        <p:spPr>
          <a:xfrm>
            <a:off x="7456469" y="2657208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33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VF threshold 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B4C84544-D517-BEE6-62FD-2DFE4CEBAB6C}"/>
              </a:ext>
            </a:extLst>
          </p:cNvPr>
          <p:cNvSpPr/>
          <p:nvPr/>
        </p:nvSpPr>
        <p:spPr>
          <a:xfrm flipV="1">
            <a:off x="4363093" y="1899552"/>
            <a:ext cx="3093376" cy="3041273"/>
          </a:xfrm>
          <a:prstGeom prst="circularArrow">
            <a:avLst>
              <a:gd name="adj1" fmla="val 8653"/>
              <a:gd name="adj2" fmla="val 1086151"/>
              <a:gd name="adj3" fmla="val 20212399"/>
              <a:gd name="adj4" fmla="val 1155597"/>
              <a:gd name="adj5" fmla="val 15830"/>
            </a:avLst>
          </a:prstGeom>
          <a:gradFill flip="none" rotWithShape="1">
            <a:gsLst>
              <a:gs pos="0">
                <a:srgbClr val="ABBE54">
                  <a:shade val="30000"/>
                  <a:satMod val="115000"/>
                </a:srgbClr>
              </a:gs>
              <a:gs pos="50000">
                <a:srgbClr val="ABBE54">
                  <a:shade val="67500"/>
                  <a:satMod val="115000"/>
                </a:srgbClr>
              </a:gs>
              <a:gs pos="100000">
                <a:srgbClr val="ABBE54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33C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7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CF1F-0961-12BF-6A11-7E2CB669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FBEBB-45E6-4F05-3A34-107BCFC60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89404" cy="38046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Design</a:t>
            </a:r>
            <a:r>
              <a:rPr lang="en-US" dirty="0"/>
              <a:t>: retrospective cohort study</a:t>
            </a:r>
          </a:p>
          <a:p>
            <a:endParaRPr lang="en-US" dirty="0"/>
          </a:p>
          <a:p>
            <a:r>
              <a:rPr lang="en-US" b="1" dirty="0"/>
              <a:t>Setting</a:t>
            </a:r>
            <a:r>
              <a:rPr lang="en-US" dirty="0"/>
              <a:t>: physician-paramedic HEMS service in South England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Inclusion Criteria</a:t>
            </a:r>
            <a:r>
              <a:rPr lang="en-US" dirty="0"/>
              <a:t>: (1) Adult non-traumatic OHCA</a:t>
            </a:r>
          </a:p>
          <a:p>
            <a:pPr marL="1371600" lvl="3" indent="0">
              <a:buNone/>
            </a:pPr>
            <a:r>
              <a:rPr lang="en-US" sz="2800" dirty="0"/>
              <a:t>		    (2) Shockable first rhythm</a:t>
            </a:r>
          </a:p>
          <a:p>
            <a:pPr marL="1371600" lvl="3" indent="0">
              <a:buNone/>
            </a:pPr>
            <a:r>
              <a:rPr lang="en-US" sz="2800" dirty="0"/>
              <a:t>		    (3) Received ≥ 5 defibrillator shocks</a:t>
            </a:r>
          </a:p>
          <a:p>
            <a:pPr marL="1371600" lvl="3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6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CF1F-0961-12BF-6A11-7E2CB669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FBEBB-45E6-4F05-3A34-107BCFC60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689404" cy="3804614"/>
          </a:xfrm>
        </p:spPr>
        <p:txBody>
          <a:bodyPr>
            <a:normAutofit fontScale="47500" lnSpcReduction="20000"/>
          </a:bodyPr>
          <a:lstStyle/>
          <a:p>
            <a:r>
              <a:rPr lang="en-US" sz="4700" b="1" dirty="0"/>
              <a:t>Treatment: </a:t>
            </a:r>
            <a:r>
              <a:rPr lang="en-US" sz="4700" dirty="0"/>
              <a:t>SOP for refractory VF incorporating esmolol, lidocaine and de-emphasis of adrenaline (albeit treatment at clinician discretion) </a:t>
            </a:r>
          </a:p>
          <a:p>
            <a:endParaRPr lang="en-US" sz="4700" b="1" dirty="0"/>
          </a:p>
          <a:p>
            <a:r>
              <a:rPr lang="en-US" sz="4700" b="1" dirty="0"/>
              <a:t>Exposure Variable</a:t>
            </a:r>
            <a:r>
              <a:rPr lang="en-US" sz="4700" dirty="0"/>
              <a:t>: ‘de-emphasised’ adrenaline strategy (i.e., dose interval extended to 8-10 mins)  </a:t>
            </a:r>
          </a:p>
          <a:p>
            <a:endParaRPr lang="en-US" sz="4700" dirty="0"/>
          </a:p>
          <a:p>
            <a:r>
              <a:rPr lang="en-US" sz="4700" b="1" dirty="0"/>
              <a:t>Data Collected</a:t>
            </a:r>
            <a:r>
              <a:rPr lang="en-US" sz="4700" dirty="0"/>
              <a:t>: patient demographics, OHCA characteristics, treatment given</a:t>
            </a:r>
          </a:p>
          <a:p>
            <a:endParaRPr lang="en-US" sz="4700" dirty="0"/>
          </a:p>
          <a:p>
            <a:r>
              <a:rPr lang="en-US" sz="4700" b="1" dirty="0"/>
              <a:t>Primary Outcome</a:t>
            </a:r>
            <a:r>
              <a:rPr lang="en-US" sz="4700" dirty="0"/>
              <a:t>: ROSC sustained for ≥ 20 minutes</a:t>
            </a:r>
          </a:p>
          <a:p>
            <a:pPr marL="0" indent="0">
              <a:buNone/>
            </a:pPr>
            <a:endParaRPr lang="en-US" sz="3400" dirty="0"/>
          </a:p>
          <a:p>
            <a:pPr marL="1371600" lvl="3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7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E26BA9-36AA-97DA-30A5-FA4204EE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026" name="Picture 2" descr="male female&quot; Icon - Download for free – Iconduck">
            <a:extLst>
              <a:ext uri="{FF2B5EF4-FFF2-40B4-BE49-F238E27FC236}">
                <a16:creationId xmlns:a16="http://schemas.microsoft.com/office/drawing/2014/main" id="{08E9AA0E-7D3A-E55F-82E0-CBBA00FD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29" y="1690687"/>
            <a:ext cx="1785069" cy="16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DD5995-EDE1-C85A-68B1-9E37DE5DD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933" y="3786032"/>
            <a:ext cx="3983804" cy="9997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124 patients</a:t>
            </a:r>
          </a:p>
          <a:p>
            <a:pPr marL="0" indent="0" algn="ctr">
              <a:buNone/>
            </a:pPr>
            <a:r>
              <a:rPr lang="en-US" sz="2400" dirty="0"/>
              <a:t>82% male</a:t>
            </a:r>
          </a:p>
          <a:p>
            <a:pPr marL="0" indent="0" algn="ctr">
              <a:buNone/>
            </a:pPr>
            <a:r>
              <a:rPr lang="en-US" sz="2400" dirty="0"/>
              <a:t>median age 62 years</a:t>
            </a:r>
          </a:p>
        </p:txBody>
      </p:sp>
      <p:pic>
        <p:nvPicPr>
          <p:cNvPr id="1030" name="Picture 6" descr="Cpr Icon Images – Browse 4,388 Stock Photos, Vectors, and Video | Adobe  Stock">
            <a:extLst>
              <a:ext uri="{FF2B5EF4-FFF2-40B4-BE49-F238E27FC236}">
                <a16:creationId xmlns:a16="http://schemas.microsoft.com/office/drawing/2014/main" id="{E1DD532D-B928-D03B-0799-26843835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76" y="1690687"/>
            <a:ext cx="1656330" cy="16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bulance Vehicle icon PNG and SVG Vector Free Download">
            <a:extLst>
              <a:ext uri="{FF2B5EF4-FFF2-40B4-BE49-F238E27FC236}">
                <a16:creationId xmlns:a16="http://schemas.microsoft.com/office/drawing/2014/main" id="{CDA84B3B-0F3E-5DDB-4975-67B32808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84" y="1310250"/>
            <a:ext cx="2273073" cy="22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C80C3-E6E3-B4C1-3F20-CBD20042D411}"/>
              </a:ext>
            </a:extLst>
          </p:cNvPr>
          <p:cNvSpPr txBox="1">
            <a:spLocks/>
          </p:cNvSpPr>
          <p:nvPr/>
        </p:nvSpPr>
        <p:spPr>
          <a:xfrm>
            <a:off x="3695839" y="3786032"/>
            <a:ext cx="3983804" cy="151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86% witnessed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90% bystander CPR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15% bystander AED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968BE7-F19B-88DC-6DA9-0F28C057A3B9}"/>
              </a:ext>
            </a:extLst>
          </p:cNvPr>
          <p:cNvSpPr txBox="1">
            <a:spLocks/>
          </p:cNvSpPr>
          <p:nvPr/>
        </p:nvSpPr>
        <p:spPr>
          <a:xfrm>
            <a:off x="7679643" y="3786031"/>
            <a:ext cx="3983804" cy="137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3C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‘no flow’ time 0 mins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‘low flow’ time 57 mins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35% sustained ROSC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5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E26BA9-36AA-97DA-30A5-FA4204EE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622AB9-86CC-D18E-BC1A-FC2DF1A5D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79663"/>
              </p:ext>
            </p:extLst>
          </p:nvPr>
        </p:nvGraphicFramePr>
        <p:xfrm>
          <a:off x="838200" y="1418164"/>
          <a:ext cx="10381180" cy="394034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561347">
                  <a:extLst>
                    <a:ext uri="{9D8B030D-6E8A-4147-A177-3AD203B41FA5}">
                      <a16:colId xmlns:a16="http://schemas.microsoft.com/office/drawing/2014/main" val="3891883713"/>
                    </a:ext>
                  </a:extLst>
                </a:gridCol>
                <a:gridCol w="2638169">
                  <a:extLst>
                    <a:ext uri="{9D8B030D-6E8A-4147-A177-3AD203B41FA5}">
                      <a16:colId xmlns:a16="http://schemas.microsoft.com/office/drawing/2014/main" val="1449411349"/>
                    </a:ext>
                  </a:extLst>
                </a:gridCol>
                <a:gridCol w="3043198">
                  <a:extLst>
                    <a:ext uri="{9D8B030D-6E8A-4147-A177-3AD203B41FA5}">
                      <a16:colId xmlns:a16="http://schemas.microsoft.com/office/drawing/2014/main" val="1210797863"/>
                    </a:ext>
                  </a:extLst>
                </a:gridCol>
                <a:gridCol w="1138466">
                  <a:extLst>
                    <a:ext uri="{9D8B030D-6E8A-4147-A177-3AD203B41FA5}">
                      <a16:colId xmlns:a16="http://schemas.microsoft.com/office/drawing/2014/main" val="1195540177"/>
                    </a:ext>
                  </a:extLst>
                </a:gridCol>
              </a:tblGrid>
              <a:tr h="5440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Received</a:t>
                      </a:r>
                    </a:p>
                  </a:txBody>
                  <a:tcPr marL="11965" marR="11965" marT="11965" marB="1196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ROSC sustained</a:t>
                      </a:r>
                    </a:p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44)</a:t>
                      </a:r>
                    </a:p>
                  </a:txBody>
                  <a:tcPr marL="11965" marR="11965" marT="11965" marB="119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ROSC not sustained or not achieved </a:t>
                      </a: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80) </a:t>
                      </a:r>
                    </a:p>
                  </a:txBody>
                  <a:tcPr marL="11965" marR="11965" marT="11965" marB="119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11965" marR="11965" marT="11965" marB="119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178575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Shocks (n) 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(6 – 10)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 – 12)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0.121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8715121"/>
                  </a:ext>
                </a:extLst>
              </a:tr>
              <a:tr h="366467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Adrenaline (mg)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(2 – 5)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 – 6)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4108722085"/>
                  </a:ext>
                </a:extLst>
              </a:tr>
              <a:tr h="41225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Amiodarone 300mg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(1 0 0)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(1 0 0)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367665475"/>
                  </a:ext>
                </a:extLst>
              </a:tr>
              <a:tr h="41225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Amiodarone 150mg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(64)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(79)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0.090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4151083526"/>
                  </a:ext>
                </a:extLst>
              </a:tr>
              <a:tr h="41225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 Change Defibrillation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(30)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(31)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2985065922"/>
                  </a:ext>
                </a:extLst>
              </a:tr>
              <a:tr h="37628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Adrenaline De-Emphasised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(25)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(13)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2389829278"/>
                  </a:ext>
                </a:extLst>
              </a:tr>
              <a:tr h="41225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Lidocaine 100mg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(14)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(24)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0.243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3714950522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nb-NO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Esmolol 0.5mg/kg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(18)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(18)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3385431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23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E26BA9-36AA-97DA-30A5-FA4204EE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D7B11-28F5-EC60-9D9C-08492595F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02388"/>
              </p:ext>
            </p:extLst>
          </p:nvPr>
        </p:nvGraphicFramePr>
        <p:xfrm>
          <a:off x="838200" y="1562003"/>
          <a:ext cx="8258442" cy="259622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970107">
                  <a:extLst>
                    <a:ext uri="{9D8B030D-6E8A-4147-A177-3AD203B41FA5}">
                      <a16:colId xmlns:a16="http://schemas.microsoft.com/office/drawing/2014/main" val="3891883713"/>
                    </a:ext>
                  </a:extLst>
                </a:gridCol>
                <a:gridCol w="4288335">
                  <a:extLst>
                    <a:ext uri="{9D8B030D-6E8A-4147-A177-3AD203B41FA5}">
                      <a16:colId xmlns:a16="http://schemas.microsoft.com/office/drawing/2014/main" val="1449411349"/>
                    </a:ext>
                  </a:extLst>
                </a:gridCol>
              </a:tblGrid>
              <a:tr h="6777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Predictor Variable</a:t>
                      </a:r>
                    </a:p>
                  </a:txBody>
                  <a:tcPr marL="11965" marR="11965" marT="11965" marB="11965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b="1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Multivariate Odds Ratio (95% CI) </a:t>
                      </a:r>
                      <a:endParaRPr lang="en-GB" sz="2000" dirty="0">
                        <a:solidFill>
                          <a:srgbClr val="233C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65" marR="11965" marT="11965" marB="119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178575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Flow Time (per min) 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 (0.85 – 0.94) </a:t>
                      </a:r>
                    </a:p>
                  </a:txBody>
                  <a:tcPr marL="11965" marR="11965" marT="11965" marB="119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98715121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Shocks Received (per shock)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(0.90 – 1.37) 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349335589"/>
                  </a:ext>
                </a:extLst>
              </a:tr>
              <a:tr h="387119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Adrenaline Received (per 1mg) 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 (0.72 – 1.44) 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4108722085"/>
                  </a:ext>
                </a:extLst>
              </a:tr>
              <a:tr h="41225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Amiodarone Dose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(0.13 – 1.67) 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4151083526"/>
                  </a:ext>
                </a:extLst>
              </a:tr>
              <a:tr h="376283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Adrenaline De-Emphasised</a:t>
                      </a:r>
                    </a:p>
                  </a:txBody>
                  <a:tcPr marL="11965" marR="11965" marT="11965" marB="11965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GB" sz="2000" dirty="0">
                          <a:solidFill>
                            <a:srgbClr val="233C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6.69 (1.81 – 24.69) </a:t>
                      </a:r>
                    </a:p>
                  </a:txBody>
                  <a:tcPr marL="11965" marR="11965" marT="11965" marB="11965"/>
                </a:tc>
                <a:extLst>
                  <a:ext uri="{0D108BD9-81ED-4DB2-BD59-A6C34878D82A}">
                    <a16:rowId xmlns:a16="http://schemas.microsoft.com/office/drawing/2014/main" val="238982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184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y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y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y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y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bf2ee6-7391-4c03-b07a-3137c8a2243c}" enabled="1" method="Standard" siteId="{ac144e41-8001-48f0-9e1c-170716ed06b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564</Words>
  <Application>Microsoft Macintosh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Title 2</vt:lpstr>
      <vt:lpstr>Title 3</vt:lpstr>
      <vt:lpstr>Day 1</vt:lpstr>
      <vt:lpstr>Day 2</vt:lpstr>
      <vt:lpstr>Day 3</vt:lpstr>
      <vt:lpstr>Day 4</vt:lpstr>
      <vt:lpstr>Outcomes of a de-emphasised adrenaline strategy for refractory ventricular fibrillation.</vt:lpstr>
      <vt:lpstr>Declarations</vt:lpstr>
      <vt:lpstr>Background</vt:lpstr>
      <vt:lpstr>PowerPoint Presentation</vt:lpstr>
      <vt:lpstr>Methods</vt:lpstr>
      <vt:lpstr>Methods</vt:lpstr>
      <vt:lpstr>Results</vt:lpstr>
      <vt:lpstr>Results</vt:lpstr>
      <vt:lpstr>Results</vt:lpstr>
      <vt:lpstr>Discussion</vt:lpstr>
      <vt:lpstr>Discussion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James Plumb</cp:lastModifiedBy>
  <cp:revision>13</cp:revision>
  <dcterms:created xsi:type="dcterms:W3CDTF">2024-01-09T01:20:01Z</dcterms:created>
  <dcterms:modified xsi:type="dcterms:W3CDTF">2024-11-12T09:48:59Z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Title 1:9\Title 2:4\Title 3:4\Day 1:4\Day 2:4\Day 3:4\Day 4:4</vt:lpwstr>
  </property>
  <property fmtid="{D5CDD505-2E9C-101B-9397-08002B2CF9AE}" pid="3" name="ClassificationContentMarkingHeaderText">
    <vt:lpwstr>Internal use</vt:lpwstr>
  </property>
</Properties>
</file>